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5" r:id="rId2"/>
  </p:sldMasterIdLst>
  <p:notesMasterIdLst>
    <p:notesMasterId r:id="rId20"/>
  </p:notesMasterIdLst>
  <p:handoutMasterIdLst>
    <p:handoutMasterId r:id="rId21"/>
  </p:handoutMasterIdLst>
  <p:sldIdLst>
    <p:sldId id="490" r:id="rId3"/>
    <p:sldId id="450" r:id="rId4"/>
    <p:sldId id="451" r:id="rId5"/>
    <p:sldId id="452" r:id="rId6"/>
    <p:sldId id="453" r:id="rId7"/>
    <p:sldId id="454" r:id="rId8"/>
    <p:sldId id="455" r:id="rId9"/>
    <p:sldId id="486" r:id="rId10"/>
    <p:sldId id="492" r:id="rId11"/>
    <p:sldId id="496" r:id="rId12"/>
    <p:sldId id="482" r:id="rId13"/>
    <p:sldId id="491" r:id="rId14"/>
    <p:sldId id="498" r:id="rId15"/>
    <p:sldId id="495" r:id="rId16"/>
    <p:sldId id="493" r:id="rId17"/>
    <p:sldId id="497" r:id="rId18"/>
    <p:sldId id="47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90"/>
            <p14:sldId id="450"/>
            <p14:sldId id="451"/>
            <p14:sldId id="452"/>
            <p14:sldId id="453"/>
            <p14:sldId id="454"/>
            <p14:sldId id="455"/>
            <p14:sldId id="486"/>
            <p14:sldId id="492"/>
            <p14:sldId id="496"/>
            <p14:sldId id="482"/>
            <p14:sldId id="491"/>
            <p14:sldId id="498"/>
            <p14:sldId id="495"/>
            <p14:sldId id="493"/>
            <p14:sldId id="497"/>
            <p14:sldId id="4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11D59"/>
    <a:srgbClr val="990033"/>
    <a:srgbClr val="FF00FF"/>
    <a:srgbClr val="000099"/>
    <a:srgbClr val="66FF33"/>
    <a:srgbClr val="00CC00"/>
    <a:srgbClr val="66FFCC"/>
    <a:srgbClr val="993366"/>
    <a:srgbClr val="3EFCD3"/>
    <a:srgbClr val="89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40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9/18/2018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9/18/2018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D059-E0D3-46C9-9208-9CD25A50B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4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1105-6A20-4526-B40F-37EC2CFF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C5F0-AE4A-4D06-800D-32E67365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3C83-8E68-4980-927C-5F6D51B50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4A4D-FB6D-45B3-BFD0-F4CC2277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5BDC-E77A-47EC-BCE5-708FED813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7596-5B76-4291-ABDC-C0E80B8B4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EF70-147D-4189-BAEB-53C3FF853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812C-AC60-4486-903A-E9DD3C16A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BEDD-89FE-4F69-A59A-BE466B399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8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2B94-4A91-429E-95AA-77A34029C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83152A-8E0A-444C-BFC5-17E084698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9/18/2018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2904" y="6624599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348531" y="4206313"/>
            <a:ext cx="5769648" cy="2614398"/>
            <a:chOff x="162126" y="1226042"/>
            <a:chExt cx="8217162" cy="40775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6" y="1226042"/>
              <a:ext cx="7835461" cy="3673264"/>
            </a:xfrm>
            <a:prstGeom prst="rect">
              <a:avLst/>
            </a:prstGeom>
          </p:spPr>
        </p:pic>
        <p:sp>
          <p:nvSpPr>
            <p:cNvPr id="18" name="Line Callout 2 17"/>
            <p:cNvSpPr/>
            <p:nvPr/>
          </p:nvSpPr>
          <p:spPr>
            <a:xfrm>
              <a:off x="3783723" y="4263028"/>
              <a:ext cx="4595565" cy="1040524"/>
            </a:xfrm>
            <a:prstGeom prst="borderCallout2">
              <a:avLst>
                <a:gd name="adj1" fmla="val 20084"/>
                <a:gd name="adj2" fmla="val 2903"/>
                <a:gd name="adj3" fmla="val 18750"/>
                <a:gd name="adj4" fmla="val -16667"/>
                <a:gd name="adj5" fmla="val -53336"/>
                <a:gd name="adj6" fmla="val -51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ysClr val="windowText" lastClr="000000"/>
                  </a:solidFill>
                  <a:latin typeface="Century Gothic" pitchFamily="34" charset="0"/>
                </a:rPr>
                <a:t>Welcome</a:t>
              </a:r>
              <a:endParaRPr lang="en-US" sz="4800" b="1" dirty="0">
                <a:solidFill>
                  <a:sysClr val="windowText" lastClr="0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4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505E-6 4.81481E-6 L 0.78689 -0.67362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38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75" y="674026"/>
            <a:ext cx="43003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9900" b="1" dirty="0" err="1" smtClean="0">
                <a:latin typeface="Century Gothic" pitchFamily="34" charset="0"/>
              </a:rPr>
              <a:t>a</a:t>
            </a:r>
            <a:endParaRPr lang="en-US" sz="199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5549" y="3067374"/>
            <a:ext cx="58864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9900" b="1" dirty="0" smtClean="0">
                <a:latin typeface="Century Gothic" pitchFamily="34" charset="0"/>
              </a:rPr>
              <a:t>rm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itchFamily="34" charset="0"/>
                <a:cs typeface="Nikosh" pitchFamily="2" charset="0"/>
              </a:rPr>
              <a:t>Look, listen and say. Trace in the air.</a:t>
            </a:r>
            <a:endParaRPr lang="en-US" sz="4000" dirty="0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285875"/>
            <a:ext cx="4448175" cy="531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4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1450" y="2647950"/>
            <a:ext cx="11849100" cy="1905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1809750"/>
            <a:ext cx="11906250" cy="1905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1450" y="5562600"/>
            <a:ext cx="11791950" cy="1905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1450" y="6305550"/>
            <a:ext cx="11791950" cy="1905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740" y="320083"/>
            <a:ext cx="724363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Say and read trace and write </a:t>
            </a:r>
            <a:endParaRPr lang="en-US" sz="4800" b="1" dirty="0">
              <a:solidFill>
                <a:srgbClr val="FF000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31360" y="403688"/>
            <a:ext cx="400415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</a:t>
            </a:r>
            <a:endParaRPr lang="en-US" sz="413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5845" y="327991"/>
            <a:ext cx="400415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</a:t>
            </a:r>
            <a:endParaRPr lang="en-US" sz="413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602507" y="1891859"/>
            <a:ext cx="520262" cy="52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465324" y="1631728"/>
            <a:ext cx="520262" cy="52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-648977" y="4086097"/>
            <a:ext cx="520262" cy="52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465327" y="4022968"/>
            <a:ext cx="520262" cy="52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465327" y="2596122"/>
            <a:ext cx="520262" cy="5202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00275" y="2085975"/>
            <a:ext cx="1314450" cy="3429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71875" y="2057400"/>
            <a:ext cx="1381125" cy="3495675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09850" y="4295775"/>
            <a:ext cx="2162175" cy="47625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974107" y="2944906"/>
            <a:ext cx="2232212" cy="2339788"/>
          </a:xfrm>
          <a:prstGeom prst="ellipse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241616" y="2877670"/>
            <a:ext cx="31937" cy="2581836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7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5 0.00231 L 0.20726 0.472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9" y="235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563 0.04606 L -0.62712 0.5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5" y="234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04 0.00926 L 0.41687 0.008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35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3 -0.02014 C -0.2033 -0.11528 -0.2443 -0.19121 -0.29506 -0.19121 C -0.34557 -0.19121 -0.38683 -0.11528 -0.38683 -0.02014 C -0.38683 0.07453 -0.34557 0.15277 -0.29506 0.15277 C -0.2443 0.15277 -0.2033 0.07453 -0.2033 -0.02014 Z " pathEditMode="relative" rAng="5400000" ptsTypes="fffff">
                                      <p:cBhvr>
                                        <p:cTn id="5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7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7 0.01597 L -0.20216 0.373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8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"/>
                            </p:stCondLst>
                            <p:childTnLst>
                              <p:par>
                                <p:cTn id="6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9911" y="320083"/>
            <a:ext cx="37124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Look and learn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8359" y="191070"/>
            <a:ext cx="506073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Pair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16988" y="1448145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9734" y="2066722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9734" y="2922058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734" y="3437651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24471" y="804815"/>
            <a:ext cx="22644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2798" y="4254407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544" y="4849234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5544" y="5728320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5544" y="6243913"/>
            <a:ext cx="10784114" cy="0"/>
          </a:xfrm>
          <a:prstGeom prst="line">
            <a:avLst/>
          </a:prstGeom>
          <a:ln>
            <a:solidFill>
              <a:srgbClr val="990033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966584" y="3983923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2944" y="1464662"/>
            <a:ext cx="712694" cy="14253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142803" y="1451215"/>
            <a:ext cx="712694" cy="14253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68945" y="1451215"/>
            <a:ext cx="658906" cy="14388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227097" y="1464662"/>
            <a:ext cx="1385048" cy="1438836"/>
            <a:chOff x="4840941" y="1465729"/>
            <a:chExt cx="1385048" cy="1438836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4840941" y="1465729"/>
              <a:ext cx="712694" cy="14253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567083" y="1465729"/>
              <a:ext cx="658906" cy="14388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5537874" y="2284933"/>
            <a:ext cx="806824" cy="134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8662564">
            <a:off x="2619770" y="4871133"/>
            <a:ext cx="847671" cy="881687"/>
          </a:xfrm>
          <a:prstGeom prst="arc">
            <a:avLst>
              <a:gd name="adj1" fmla="val 14498080"/>
              <a:gd name="adj2" fmla="val 229089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89715" y="4847772"/>
            <a:ext cx="740228" cy="870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07200" y="4833258"/>
            <a:ext cx="725714" cy="8708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7532913" y="4862285"/>
            <a:ext cx="0" cy="8418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5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26" grpId="0" animBg="1"/>
      <p:bldP spid="29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065" y="1401525"/>
            <a:ext cx="6014909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Black" pitchFamily="34" charset="0"/>
                <a:cs typeface="Nikosh" pitchFamily="2" charset="0"/>
              </a:rPr>
              <a:t>Open your English book Page 5</a:t>
            </a:r>
            <a:endParaRPr lang="en-US" sz="6600" dirty="0">
              <a:latin typeface="Arial Black" pitchFamily="34" charset="0"/>
              <a:cs typeface="Nikosh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31" y="485775"/>
            <a:ext cx="4650576" cy="607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0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8608" y="304875"/>
            <a:ext cx="466476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Group work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69531" y="1295325"/>
            <a:ext cx="254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Century Gothic" pitchFamily="34" charset="0"/>
              </a:rPr>
              <a:t>nt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77700" y="1279145"/>
            <a:ext cx="15905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" y="3680069"/>
            <a:ext cx="4690387" cy="19777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626" y="190363"/>
            <a:ext cx="6170957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Narrow" pitchFamily="34" charset="0"/>
                <a:cs typeface="Nikosh" pitchFamily="2" charset="0"/>
              </a:rPr>
              <a:t>Say trace and write</a:t>
            </a:r>
            <a:endParaRPr lang="en-US" sz="6600" dirty="0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2162175" y="2519474"/>
            <a:ext cx="1770007" cy="1709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140806" y="3838500"/>
            <a:ext cx="6918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Century Gothic" pitchFamily="34" charset="0"/>
              </a:rPr>
              <a:t>pple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0" y="3868222"/>
            <a:ext cx="15905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1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1.85185E-6 L -0.41387 0.004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9 -0.00416 L -0.52862 0.0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1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12181" y="1295325"/>
            <a:ext cx="50800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Century Gothic" pitchFamily="34" charset="0"/>
              </a:rPr>
              <a:t>pple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5978" y="190363"/>
            <a:ext cx="467369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Arial Narrow" pitchFamily="34" charset="0"/>
                <a:cs typeface="Nikosh" pitchFamily="2" charset="0"/>
              </a:rPr>
              <a:t>Evaluation</a:t>
            </a:r>
            <a:endParaRPr lang="en-US" sz="8800" dirty="0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295259" y="1700180"/>
            <a:ext cx="4009571" cy="387279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5303939" y="1279145"/>
            <a:ext cx="15905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5286375" y="2000251"/>
            <a:ext cx="1514475" cy="1657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4972050" y="3943350"/>
            <a:ext cx="2114550" cy="1771650"/>
          </a:xfrm>
          <a:prstGeom prst="upArrowCallout">
            <a:avLst/>
          </a:prstGeom>
          <a:noFill/>
          <a:ln>
            <a:solidFill>
              <a:srgbClr val="811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Click here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8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69531" y="1295325"/>
            <a:ext cx="254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Century Gothic" pitchFamily="34" charset="0"/>
              </a:rPr>
              <a:t>nt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1289" y="1279145"/>
            <a:ext cx="15905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6943725" y="2000251"/>
            <a:ext cx="1514475" cy="1657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6629400" y="3943350"/>
            <a:ext cx="2114550" cy="1771650"/>
          </a:xfrm>
          <a:prstGeom prst="upArrowCallout">
            <a:avLst/>
          </a:prstGeom>
          <a:noFill/>
          <a:ln>
            <a:solidFill>
              <a:srgbClr val="811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Click here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0" y="2022719"/>
            <a:ext cx="4690387" cy="19777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5978" y="190363"/>
            <a:ext cx="467369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Arial Narrow" pitchFamily="34" charset="0"/>
                <a:cs typeface="Nikosh" pitchFamily="2" charset="0"/>
              </a:rPr>
              <a:t>Evaluation</a:t>
            </a:r>
            <a:endParaRPr lang="en-US" sz="8800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0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711669" y="349639"/>
            <a:ext cx="6889531" cy="6063649"/>
          </a:xfrm>
          <a:prstGeom prst="donut">
            <a:avLst>
              <a:gd name="adj" fmla="val 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70" y="933361"/>
            <a:ext cx="5407572" cy="4685171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6908182" y="1983651"/>
            <a:ext cx="2064762" cy="778129"/>
          </a:xfrm>
          <a:prstGeom prst="borderCallout2">
            <a:avLst>
              <a:gd name="adj1" fmla="val 80867"/>
              <a:gd name="adj2" fmla="val -915"/>
              <a:gd name="adj3" fmla="val 20776"/>
              <a:gd name="adj4" fmla="val -9032"/>
              <a:gd name="adj5" fmla="val 23943"/>
              <a:gd name="adj6" fmla="val -1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Bye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bye</a:t>
            </a:r>
            <a:endParaRPr lang="en-US" sz="36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37E-6 -4.81481E-6 L -0.00261 0.8062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4074823" y="1894314"/>
            <a:ext cx="7673804" cy="4589205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Mofakkarul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Alam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Gamruli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Kendua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Netrokona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Mobile: 01718-146163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Email: mofakkarulalam@yahoo.com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21616" y="341795"/>
            <a:ext cx="4024408" cy="1469076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Identity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2" y="2055674"/>
            <a:ext cx="3370735" cy="4016390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  <p:sp>
        <p:nvSpPr>
          <p:cNvPr id="11" name="Frame 10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1125" y="1530810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125" y="2822027"/>
            <a:ext cx="976100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 shall overcome </a:t>
            </a:r>
          </a:p>
          <a:p>
            <a:r>
              <a:rPr lang="en-US" sz="4400" dirty="0" smtClean="0"/>
              <a:t>       We shall overcome</a:t>
            </a:r>
            <a:endParaRPr lang="en-US" sz="4400" dirty="0"/>
          </a:p>
          <a:p>
            <a:r>
              <a:rPr lang="en-US" sz="4400" dirty="0"/>
              <a:t>We shall </a:t>
            </a:r>
            <a:r>
              <a:rPr lang="en-US" sz="4400" dirty="0" smtClean="0"/>
              <a:t>overcome someday</a:t>
            </a:r>
            <a:endParaRPr lang="en-US" sz="4400" dirty="0"/>
          </a:p>
          <a:p>
            <a:r>
              <a:rPr lang="en-US" sz="4400" dirty="0" smtClean="0"/>
              <a:t>       Oh deep in my heart, I do believe,</a:t>
            </a:r>
          </a:p>
          <a:p>
            <a:r>
              <a:rPr lang="en-US" sz="4400" dirty="0" smtClean="0"/>
              <a:t>………………………………..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0673" y="1039908"/>
            <a:ext cx="7703283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One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45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minute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54" y="693683"/>
            <a:ext cx="3915909" cy="42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961" y="352712"/>
            <a:ext cx="1099180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What can you see in this picture?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774" y="5513484"/>
            <a:ext cx="36506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Ant, Apple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4" y="2568786"/>
            <a:ext cx="4392164" cy="1852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991350" y="1976549"/>
            <a:ext cx="3505200" cy="3385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3359" y="380759"/>
            <a:ext cx="5562600" cy="106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5387" y="1669607"/>
            <a:ext cx="327455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Alphabat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662" y="2862476"/>
            <a:ext cx="5574298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  <a:cs typeface="Nikosh" pitchFamily="2" charset="0"/>
              </a:rPr>
              <a:t>Unit			: 	2</a:t>
            </a:r>
          </a:p>
          <a:p>
            <a:r>
              <a:rPr lang="en-US" sz="3600" b="1" dirty="0" smtClean="0">
                <a:latin typeface="Arial Narrow" pitchFamily="34" charset="0"/>
                <a:cs typeface="Nikosh" pitchFamily="2" charset="0"/>
              </a:rPr>
              <a:t>Lessons		: 	4-6</a:t>
            </a:r>
          </a:p>
          <a:p>
            <a:r>
              <a:rPr lang="en-US" sz="3600" b="1" dirty="0" smtClean="0">
                <a:latin typeface="Arial Narrow" pitchFamily="34" charset="0"/>
                <a:cs typeface="Nikosh" pitchFamily="2" charset="0"/>
              </a:rPr>
              <a:t>Page			: 	5</a:t>
            </a:r>
          </a:p>
          <a:p>
            <a:r>
              <a:rPr lang="en-US" sz="3600" b="1" dirty="0" smtClean="0">
                <a:latin typeface="Arial Narrow" pitchFamily="34" charset="0"/>
                <a:cs typeface="Nikosh" pitchFamily="2" charset="0"/>
              </a:rPr>
              <a:t>Total students	:	50</a:t>
            </a:r>
          </a:p>
          <a:p>
            <a:r>
              <a:rPr lang="en-US" sz="3600" b="1" spc="-150" dirty="0" smtClean="0">
                <a:latin typeface="Arial Narrow" pitchFamily="34" charset="0"/>
                <a:cs typeface="Nikosh" pitchFamily="2" charset="0"/>
              </a:rPr>
              <a:t>Present students</a:t>
            </a:r>
            <a:r>
              <a:rPr lang="en-US" sz="3600" b="1" dirty="0" smtClean="0">
                <a:latin typeface="Arial Narrow" pitchFamily="34" charset="0"/>
                <a:cs typeface="Nikosh" pitchFamily="2" charset="0"/>
              </a:rPr>
              <a:t>:	45 </a:t>
            </a:r>
            <a:endParaRPr lang="en-US" sz="36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56" y="571437"/>
            <a:ext cx="4410075" cy="5762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710333" y="2640426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58" y="3810100"/>
            <a:ext cx="11729545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1.1.1 become familiar with English sounds by listening to common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E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nglish words.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1.1.1 repeat after the teacher simple words and phrases.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1.1.2 say simple words and phrases.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1.2.1recognize and read the alphabet both small and capital (non-cursive).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1.3.1 practice letter shapes/simple writing patterns, etc.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1.2.1 write non-cursive capital letters.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06692" y="1381050"/>
            <a:ext cx="557877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11" name="Frame 10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9569669" y="725213"/>
            <a:ext cx="1639614" cy="1678144"/>
          </a:xfrm>
          <a:prstGeom prst="star24">
            <a:avLst>
              <a:gd name="adj" fmla="val 15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4-Point Star 8"/>
          <p:cNvSpPr/>
          <p:nvPr/>
        </p:nvSpPr>
        <p:spPr>
          <a:xfrm>
            <a:off x="520038" y="725213"/>
            <a:ext cx="1781728" cy="1678143"/>
          </a:xfrm>
          <a:prstGeom prst="star24">
            <a:avLst>
              <a:gd name="adj" fmla="val 15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itchFamily="34" charset="0"/>
                <a:cs typeface="Nikosh" pitchFamily="2" charset="0"/>
              </a:rPr>
              <a:t>Look, listen and say. Trace in the air.</a:t>
            </a:r>
            <a:endParaRPr lang="en-US" sz="4000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335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 err="1" smtClean="0">
                <a:latin typeface="Century Gothic" pitchFamily="34" charset="0"/>
              </a:rPr>
              <a:t>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0708" y="4067499"/>
            <a:ext cx="38727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 smtClean="0">
                <a:latin typeface="Century Gothic" pitchFamily="34" charset="0"/>
              </a:rPr>
              <a:t>nt</a:t>
            </a:r>
            <a:endParaRPr lang="en-US" sz="13800" b="1" dirty="0"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65" y="1965569"/>
            <a:ext cx="7454842" cy="3143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2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335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 err="1" smtClean="0">
                <a:latin typeface="Century Gothic" pitchFamily="34" charset="0"/>
              </a:rPr>
              <a:t>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155" y="4067499"/>
            <a:ext cx="67141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 smtClean="0">
                <a:latin typeface="Century Gothic" pitchFamily="34" charset="0"/>
              </a:rPr>
              <a:t>pple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itchFamily="34" charset="0"/>
                <a:cs typeface="Nikosh" pitchFamily="2" charset="0"/>
              </a:rPr>
              <a:t>Look, listen and say. Trace in the air.</a:t>
            </a:r>
            <a:endParaRPr lang="en-US" sz="4000" dirty="0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76820" y="1432920"/>
            <a:ext cx="4009571" cy="387279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0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2018-09-18T02:11:18Z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